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5" r:id="rId3"/>
    <p:sldMasterId id="214748379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0" r:id="rId6"/>
    <p:sldId id="286" r:id="rId7"/>
    <p:sldId id="279" r:id="rId8"/>
    <p:sldId id="291" r:id="rId9"/>
    <p:sldId id="280" r:id="rId10"/>
    <p:sldId id="281" r:id="rId11"/>
    <p:sldId id="283" r:id="rId12"/>
    <p:sldId id="285" r:id="rId13"/>
    <p:sldId id="284" r:id="rId14"/>
    <p:sldId id="269" r:id="rId15"/>
    <p:sldId id="289" r:id="rId16"/>
    <p:sldId id="288" r:id="rId17"/>
    <p:sldId id="290" r:id="rId18"/>
    <p:sldId id="287" r:id="rId19"/>
    <p:sldId id="278" r:id="rId2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A07F9"/>
    <a:srgbClr val="66CCFF"/>
    <a:srgbClr val="FFFF00"/>
    <a:srgbClr val="FFEFCF"/>
    <a:srgbClr val="663300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2973" autoAdjust="0"/>
  </p:normalViewPr>
  <p:slideViewPr>
    <p:cSldViewPr>
      <p:cViewPr>
        <p:scale>
          <a:sx n="91" d="100"/>
          <a:sy n="91" d="100"/>
        </p:scale>
        <p:origin x="-1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1C2C3DD-AD9F-4FA6-95C6-0E572A99C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27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509B488-83E3-4842-8713-8B7AFA0CD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4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6095EB-1B4A-4908-9919-B3F259459369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9am start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298A51-6CE5-4C40-B726-649E9510849A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891E36-4350-425D-8823-FBC28E2C8947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10:25</a:t>
            </a:r>
          </a:p>
          <a:p>
            <a:pPr eaLnBrk="1" hangingPunct="1"/>
            <a:r>
              <a:rPr lang="en-US" altLang="en-US" smtClean="0"/>
              <a:t>10 minutes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6324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1981200"/>
            <a:ext cx="63246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4F454-7A3E-4BDB-B034-F57D94BFE2B8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12C36-A75F-4F73-9301-CF65BA63E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2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BCDB-699E-4969-8AD9-95F24E48FB03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BC5D-7B4A-4B2E-9BBD-C4F7212D7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676400"/>
            <a:ext cx="1695450" cy="4449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1676400"/>
            <a:ext cx="493395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ED72-EEE6-43B6-A2B7-AF0F600891B2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23283-C0C1-4580-AA03-3DC347D26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1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19A8-67B6-44A6-9ACE-5B10A9D76BE1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7BD3C-752E-4367-A9B8-5A6B588B8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04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7056-8C21-4D39-8125-33662F35E7EB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00C89-12EF-4968-B99E-0DC08A175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2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E61DC-C842-4454-AB81-62F7820A9D9F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B77CC-D218-4648-9F21-319E3DD2D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85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69399-C1FA-4C56-A924-16D27F43BF38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D021B-5ADE-4672-9746-41BB586DD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2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EB90-1A83-45CC-B7BF-50D9D0EC0BF6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17FFF-25D4-4E2A-8BEA-3EB2C35AD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2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7985E-9A8C-49AE-836B-C608CC097179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705D2-718A-43A8-A8C8-993976D71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46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1096-F81B-43E1-9163-3635DC986EA3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ED628-C133-49B5-B143-D1986C6BD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D7C94-7B55-4E14-B35C-D37B7E9D8538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2086-774E-4A88-8642-753C28BB9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0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10520-D2C3-44C8-AD11-66C9846BE72A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A2B93-A79E-4100-A744-A866BA5CC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20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DE83-B92B-4131-B5E0-2E13C0A5B059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A41B5-A0C8-4C23-8D3C-15E73104C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97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E7360-4DE9-47B9-8F65-62E81A8EB2B0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9758-EA24-474B-B8BB-FA092B452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1676400"/>
            <a:ext cx="17716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676400"/>
            <a:ext cx="51625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C1AD-BAEA-410D-A048-C02E58EC4409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A5DD6-FF50-4724-8DED-E1D4EFB36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5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D2F8-8F3B-4C63-A81F-3FC0082DB9F1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3E22-0E67-4A51-9E82-1A385B9D5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1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D9BB-AA00-4179-BAAB-1157E7E60029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37FA3-42F1-4685-91D5-2852E80B8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7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2C69-CF6A-4111-8690-8401940413AB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0E0D6-A674-4046-9205-0C988CE3D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3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C4F4-B64F-42A3-A83A-272EDA7514B7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2A97-AF84-4E2B-B1D3-1A83BFD09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35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B4098-3F0B-4B50-B61C-74BFB5568275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F3BC-3527-4EB1-8491-E0E8DB145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2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04CA-F0F3-47B7-8784-14DAF501373F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B980-0A88-41CC-9F23-EAF7ADAB9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8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D2DE-58A5-4550-BFB6-9416F36D1058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50BFB-FC14-44C4-AC90-16A8E20B1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2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DD11C-0A0F-43E1-86C2-ACA027E7DE30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2E7B-B92D-401F-BE09-70C2AA159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6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3EEC8-DFC9-45EB-AAF1-22E83CA408B7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8818-B529-467A-97F9-CBEB48EA5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92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BB1E-E99A-49D9-9623-4AE0AF7C9D85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D6771-0A1C-470C-8901-6C3CCBFEF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16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AE83-F08A-4F60-91DA-0D347C0591C1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47A04-7CE8-4BBD-9BCB-FFDCA96D6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54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1676400"/>
            <a:ext cx="17716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676400"/>
            <a:ext cx="51625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91C2F-FF4E-4BBB-B9D7-7048F5CB708C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3981-A146-4279-A380-59C0E46A5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8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0642500 h 528"/>
                <a:gd name="T6" fmla="*/ 12003212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7DA0FD-5F33-4F7A-B11E-233D093F2BEB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CA66E7-73A9-476E-9BC9-6E05DC53F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86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5304-F99F-4A67-947C-7C1F3E1576B5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A90D-7BD9-4487-967B-02F18BEF2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73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59A80E-A6D0-4169-83D0-EC1E78670C49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D876A-C25E-47D5-ABE5-3BAF3BB3C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90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6077AF-8145-4AD7-9962-C92F516DE0D5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0EF48D-AC61-4758-BD17-651B80018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7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AE038E-327E-486D-AA33-B5CF657AF03A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202A73-30DE-4879-BE22-31BE70656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29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EC7AA6-946A-4F8F-82DC-A31929674B33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EC4B4-04E2-494E-AA49-01B159D41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28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55914-EFB4-4FA2-B63F-CD9B0321C385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B5432-30F8-483B-BD03-18F2757D9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0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AF08-AF4F-477C-9069-2E08C95AA154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C4C9-7CA5-4DB4-9F90-846567A2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44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9A3033-F20E-4BE3-A410-DF17E8201600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49CAE2-822A-42A0-8A97-3C747989A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96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7CE7626-EB9D-4E3A-AF23-9F7CDDCBA592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DA77E1-0508-4BB1-B335-B8B4940BF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51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65E2-267F-446A-8A8E-4BE0F9B8B640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176E-6A3C-412A-B716-4CB600E06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23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3CC3-A027-408C-9B59-89A8EFF6208C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C6274-FE09-4AF5-B350-5E3EF639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C7270-F9C0-4280-8065-9136B3C57386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030D-0E58-4EFD-A50B-24CB7664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5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2118-24D6-40A4-858D-3959FB518721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30FD2-0102-43E4-8377-8E4AF4568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2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46CC-B70F-4BA6-9921-1C8DB1230C92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2346-B0FD-4D70-BB32-FD1B65585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7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BEC8D-44E4-4EF6-ACCE-A51DD0F26D70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8DE96-E21C-4DC5-B299-AE157867A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9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3E0C8-931E-4153-9CDF-528C6EA9EBC3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900B-8E11-4645-98D7-944F0E98E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0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676400"/>
            <a:ext cx="67818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819400"/>
            <a:ext cx="67818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3CDE0F0A-6532-46E3-8EB3-F287A3C4F826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37FB156F-E592-4881-AD21-E0DF12211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76400"/>
            <a:ext cx="7086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819400"/>
            <a:ext cx="708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AEC27A99-96D8-407E-9D60-68982A99567D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11F72F51-81BE-4B12-BF3A-4A8D64321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76400"/>
            <a:ext cx="7086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819400"/>
            <a:ext cx="708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56A77252-F816-4CA2-9D58-C53341F018BC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80C85D3C-2E49-4AD2-A3A9-17E56991B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099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E37EAE6-56FF-4C69-80C7-85B95D72B5EA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EB8A625-7104-4B08-8973-44DB8643B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4" r:id="rId2"/>
    <p:sldLayoutId id="2147483960" r:id="rId3"/>
    <p:sldLayoutId id="2147483961" r:id="rId4"/>
    <p:sldLayoutId id="2147483962" r:id="rId5"/>
    <p:sldLayoutId id="2147483963" r:id="rId6"/>
    <p:sldLayoutId id="2147483955" r:id="rId7"/>
    <p:sldLayoutId id="2147483964" r:id="rId8"/>
    <p:sldLayoutId id="2147483965" r:id="rId9"/>
    <p:sldLayoutId id="2147483956" r:id="rId10"/>
    <p:sldLayoutId id="21474839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DE38368A-295A-4ADE-A90A-BE10989E438D}" type="slidenum"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pPr>
                <a:defRPr/>
              </a:pPr>
              <a:t>1</a:t>
            </a:fld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Dr. Brenda C. Snipes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Broward County </a:t>
            </a:r>
            <a:b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Supervisor of Elections</a:t>
            </a:r>
          </a:p>
        </p:txBody>
      </p:sp>
      <p:pic>
        <p:nvPicPr>
          <p:cNvPr id="13316" name="Picture 8" descr="vote butt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048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10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2514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...WITH CONFIDENCE !</a:t>
            </a:r>
          </a:p>
        </p:txBody>
      </p:sp>
      <p:sp>
        <p:nvSpPr>
          <p:cNvPr id="13318" name="WordArt 11"/>
          <p:cNvSpPr>
            <a:spLocks noChangeArrowheads="1" noChangeShapeType="1" noTextEdit="1"/>
          </p:cNvSpPr>
          <p:nvPr/>
        </p:nvSpPr>
        <p:spPr bwMode="auto">
          <a:xfrm>
            <a:off x="914400" y="3109913"/>
            <a:ext cx="7391400" cy="169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Elections Presentation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9"/>
          <p:cNvSpPr txBox="1">
            <a:spLocks noChangeArrowheads="1"/>
          </p:cNvSpPr>
          <p:nvPr/>
        </p:nvSpPr>
        <p:spPr bwMode="auto">
          <a:xfrm>
            <a:off x="-9525" y="19050"/>
            <a:ext cx="9144000" cy="697071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2A07F9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evid_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066800" cy="9128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WordArt 7"/>
          <p:cNvSpPr>
            <a:spLocks noChangeArrowheads="1" noChangeShapeType="1" noTextEdit="1"/>
          </p:cNvSpPr>
          <p:nvPr/>
        </p:nvSpPr>
        <p:spPr bwMode="auto">
          <a:xfrm>
            <a:off x="457200" y="4114800"/>
            <a:ext cx="1219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EViD Machine</a:t>
            </a:r>
          </a:p>
        </p:txBody>
      </p:sp>
      <p:sp>
        <p:nvSpPr>
          <p:cNvPr id="22534" name="WordArt 8"/>
          <p:cNvSpPr>
            <a:spLocks noChangeArrowheads="1" noChangeShapeType="1" noTextEdit="1"/>
          </p:cNvSpPr>
          <p:nvPr/>
        </p:nvSpPr>
        <p:spPr bwMode="auto">
          <a:xfrm>
            <a:off x="609600" y="2514600"/>
            <a:ext cx="990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Step 1</a:t>
            </a:r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1752600" y="3429000"/>
            <a:ext cx="1295400" cy="0"/>
          </a:xfrm>
          <a:prstGeom prst="line">
            <a:avLst/>
          </a:prstGeom>
          <a:noFill/>
          <a:ln w="50800" cap="rnd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WordArt 10"/>
          <p:cNvSpPr>
            <a:spLocks noChangeArrowheads="1" noChangeShapeType="1" noTextEdit="1"/>
          </p:cNvSpPr>
          <p:nvPr/>
        </p:nvSpPr>
        <p:spPr bwMode="auto">
          <a:xfrm>
            <a:off x="685800" y="2819400"/>
            <a:ext cx="8382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Sign In</a:t>
            </a:r>
          </a:p>
        </p:txBody>
      </p:sp>
      <p:pic>
        <p:nvPicPr>
          <p:cNvPr id="22537" name="Picture 13" descr="iVotron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1143000" cy="990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8" name="WordArt 14"/>
          <p:cNvSpPr>
            <a:spLocks noChangeArrowheads="1" noChangeShapeType="1" noTextEdit="1"/>
          </p:cNvSpPr>
          <p:nvPr/>
        </p:nvSpPr>
        <p:spPr bwMode="auto">
          <a:xfrm>
            <a:off x="3048000" y="1905000"/>
            <a:ext cx="1066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Step 2 B</a:t>
            </a:r>
          </a:p>
        </p:txBody>
      </p:sp>
      <p:sp>
        <p:nvSpPr>
          <p:cNvPr id="22539" name="WordArt 15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Touchscreen Voting for ADA Voters</a:t>
            </a:r>
          </a:p>
        </p:txBody>
      </p:sp>
      <p:sp>
        <p:nvSpPr>
          <p:cNvPr id="22540" name="WordArt 17"/>
          <p:cNvSpPr>
            <a:spLocks noChangeArrowheads="1" noChangeShapeType="1" noTextEdit="1"/>
          </p:cNvSpPr>
          <p:nvPr/>
        </p:nvSpPr>
        <p:spPr bwMode="auto">
          <a:xfrm>
            <a:off x="3048000" y="4495800"/>
            <a:ext cx="1066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Step 2 A</a:t>
            </a:r>
          </a:p>
        </p:txBody>
      </p:sp>
      <p:pic>
        <p:nvPicPr>
          <p:cNvPr id="22541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00600"/>
            <a:ext cx="14478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2" name="WordArt 19"/>
          <p:cNvSpPr>
            <a:spLocks noChangeArrowheads="1" noChangeShapeType="1" noTextEdit="1"/>
          </p:cNvSpPr>
          <p:nvPr/>
        </p:nvSpPr>
        <p:spPr bwMode="auto">
          <a:xfrm>
            <a:off x="3048000" y="6172200"/>
            <a:ext cx="1143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Paper Ballot</a:t>
            </a:r>
          </a:p>
        </p:txBody>
      </p:sp>
      <p:pic>
        <p:nvPicPr>
          <p:cNvPr id="2254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1295400" cy="12954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4" name="WordArt 23"/>
          <p:cNvSpPr>
            <a:spLocks noChangeArrowheads="1" noChangeShapeType="1" noTextEdit="1"/>
          </p:cNvSpPr>
          <p:nvPr/>
        </p:nvSpPr>
        <p:spPr bwMode="auto">
          <a:xfrm>
            <a:off x="7543800" y="5257800"/>
            <a:ext cx="1219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Thank You</a:t>
            </a:r>
          </a:p>
        </p:txBody>
      </p:sp>
      <p:sp>
        <p:nvSpPr>
          <p:cNvPr id="22545" name="WordArt 24"/>
          <p:cNvSpPr>
            <a:spLocks noChangeArrowheads="1" noChangeShapeType="1" noTextEdit="1"/>
          </p:cNvSpPr>
          <p:nvPr/>
        </p:nvSpPr>
        <p:spPr bwMode="auto">
          <a:xfrm>
            <a:off x="7543800" y="5638800"/>
            <a:ext cx="1219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for Voting</a:t>
            </a:r>
          </a:p>
        </p:txBody>
      </p:sp>
      <p:sp>
        <p:nvSpPr>
          <p:cNvPr id="22546" name="WordArt 25"/>
          <p:cNvSpPr>
            <a:spLocks noChangeArrowheads="1" noChangeShapeType="1" noTextEdit="1"/>
          </p:cNvSpPr>
          <p:nvPr/>
        </p:nvSpPr>
        <p:spPr bwMode="auto">
          <a:xfrm>
            <a:off x="7467600" y="990600"/>
            <a:ext cx="1219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Thank You</a:t>
            </a:r>
          </a:p>
        </p:txBody>
      </p:sp>
      <p:sp>
        <p:nvSpPr>
          <p:cNvPr id="22547" name="WordArt 26"/>
          <p:cNvSpPr>
            <a:spLocks noChangeArrowheads="1" noChangeShapeType="1" noTextEdit="1"/>
          </p:cNvSpPr>
          <p:nvPr/>
        </p:nvSpPr>
        <p:spPr bwMode="auto">
          <a:xfrm>
            <a:off x="7467600" y="1371600"/>
            <a:ext cx="1219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for Voting</a:t>
            </a:r>
          </a:p>
        </p:txBody>
      </p:sp>
      <p:sp>
        <p:nvSpPr>
          <p:cNvPr id="22548" name="WordArt 30"/>
          <p:cNvSpPr>
            <a:spLocks noChangeArrowheads="1" noChangeShapeType="1" noTextEdit="1"/>
          </p:cNvSpPr>
          <p:nvPr/>
        </p:nvSpPr>
        <p:spPr bwMode="auto">
          <a:xfrm>
            <a:off x="5334000" y="4495800"/>
            <a:ext cx="1066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Step 3</a:t>
            </a:r>
          </a:p>
        </p:txBody>
      </p:sp>
      <p:sp>
        <p:nvSpPr>
          <p:cNvPr id="22549" name="WordArt 31"/>
          <p:cNvSpPr>
            <a:spLocks noChangeArrowheads="1" noChangeShapeType="1" noTextEdit="1"/>
          </p:cNvSpPr>
          <p:nvPr/>
        </p:nvSpPr>
        <p:spPr bwMode="auto">
          <a:xfrm>
            <a:off x="5334000" y="6172200"/>
            <a:ext cx="1143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Optical Scan</a:t>
            </a:r>
          </a:p>
        </p:txBody>
      </p:sp>
      <p:sp>
        <p:nvSpPr>
          <p:cNvPr id="22550" name="WordArt 32"/>
          <p:cNvSpPr>
            <a:spLocks noChangeArrowheads="1" noChangeShapeType="1" noTextEdit="1"/>
          </p:cNvSpPr>
          <p:nvPr/>
        </p:nvSpPr>
        <p:spPr bwMode="auto">
          <a:xfrm>
            <a:off x="2362200" y="6477000"/>
            <a:ext cx="2438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(must complete in </a:t>
            </a:r>
          </a:p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privacy booth)</a:t>
            </a:r>
          </a:p>
        </p:txBody>
      </p:sp>
      <p:sp>
        <p:nvSpPr>
          <p:cNvPr id="22551" name="WordArt 33"/>
          <p:cNvSpPr>
            <a:spLocks noChangeArrowheads="1" noChangeShapeType="1" noTextEdit="1"/>
          </p:cNvSpPr>
          <p:nvPr/>
        </p:nvSpPr>
        <p:spPr bwMode="auto">
          <a:xfrm>
            <a:off x="5029200" y="6477000"/>
            <a:ext cx="1676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(voter will</a:t>
            </a:r>
          </a:p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scan ballot)</a:t>
            </a:r>
          </a:p>
        </p:txBody>
      </p:sp>
      <p:sp>
        <p:nvSpPr>
          <p:cNvPr id="22552" name="Line 9"/>
          <p:cNvSpPr>
            <a:spLocks noChangeShapeType="1"/>
          </p:cNvSpPr>
          <p:nvPr/>
        </p:nvSpPr>
        <p:spPr bwMode="auto">
          <a:xfrm>
            <a:off x="3581400" y="3848100"/>
            <a:ext cx="0" cy="647700"/>
          </a:xfrm>
          <a:prstGeom prst="line">
            <a:avLst/>
          </a:prstGeom>
          <a:noFill/>
          <a:ln w="50800" cap="rnd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9"/>
          <p:cNvSpPr>
            <a:spLocks noChangeShapeType="1"/>
          </p:cNvSpPr>
          <p:nvPr/>
        </p:nvSpPr>
        <p:spPr bwMode="auto">
          <a:xfrm flipV="1">
            <a:off x="4468813" y="5562600"/>
            <a:ext cx="663575" cy="0"/>
          </a:xfrm>
          <a:prstGeom prst="line">
            <a:avLst/>
          </a:prstGeom>
          <a:noFill/>
          <a:ln w="50800" cap="rnd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9"/>
          <p:cNvSpPr>
            <a:spLocks noChangeShapeType="1"/>
          </p:cNvSpPr>
          <p:nvPr/>
        </p:nvSpPr>
        <p:spPr bwMode="auto">
          <a:xfrm>
            <a:off x="6650038" y="5562600"/>
            <a:ext cx="817562" cy="0"/>
          </a:xfrm>
          <a:prstGeom prst="line">
            <a:avLst/>
          </a:prstGeom>
          <a:noFill/>
          <a:ln w="50800" cap="rnd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9"/>
          <p:cNvSpPr>
            <a:spLocks noChangeShapeType="1"/>
          </p:cNvSpPr>
          <p:nvPr/>
        </p:nvSpPr>
        <p:spPr bwMode="auto">
          <a:xfrm flipV="1">
            <a:off x="3581400" y="2198688"/>
            <a:ext cx="0" cy="620712"/>
          </a:xfrm>
          <a:prstGeom prst="line">
            <a:avLst/>
          </a:prstGeom>
          <a:noFill/>
          <a:ln w="50800" cap="rnd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Line 9"/>
          <p:cNvSpPr>
            <a:spLocks noChangeShapeType="1"/>
          </p:cNvSpPr>
          <p:nvPr/>
        </p:nvSpPr>
        <p:spPr bwMode="auto">
          <a:xfrm>
            <a:off x="4468813" y="1331913"/>
            <a:ext cx="2922587" cy="0"/>
          </a:xfrm>
          <a:prstGeom prst="line">
            <a:avLst/>
          </a:prstGeom>
          <a:noFill/>
          <a:ln w="50800" cap="rnd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28430FD6-0A8D-4CAD-A881-E139CDCA5C44}" type="slidenum"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pPr>
                <a:defRPr/>
              </a:pPr>
              <a:t>11</a:t>
            </a:fld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900988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Election Day Operations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4114800"/>
          </a:xfrm>
          <a:gradFill rotWithShape="1">
            <a:gsLst>
              <a:gs pos="0">
                <a:srgbClr val="2A07F9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Polling Places </a:t>
            </a:r>
            <a:r>
              <a:rPr lang="en-US" altLang="en-US" sz="2000" dirty="0" smtClean="0">
                <a:solidFill>
                  <a:schemeClr val="bg1"/>
                </a:solidFill>
              </a:rPr>
              <a:t>(FL Statutes 101.715) </a:t>
            </a:r>
            <a:r>
              <a:rPr lang="en-US" altLang="en-US" sz="2800" dirty="0" smtClean="0">
                <a:solidFill>
                  <a:schemeClr val="bg1"/>
                </a:solidFill>
              </a:rPr>
              <a:t>577 Precincts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Election Day Workers </a:t>
            </a:r>
            <a:r>
              <a:rPr lang="en-US" altLang="en-US" sz="2000" dirty="0" smtClean="0">
                <a:solidFill>
                  <a:schemeClr val="bg1"/>
                </a:solidFill>
              </a:rPr>
              <a:t>(FL Statute 102.012)</a:t>
            </a:r>
          </a:p>
          <a:p>
            <a:pPr eaLnBrk="1" hangingPunct="1"/>
            <a:endParaRPr lang="en-US" altLang="en-US" sz="16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bg1"/>
                </a:solidFill>
              </a:rPr>
              <a:t>  	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Clerk                ($200) 	Voting System Techs   ($200)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bg1"/>
                </a:solidFill>
              </a:rPr>
              <a:t>	Assistant Clerk ($170)	Field VST Super Clerks ($200 + mileage)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bg1"/>
                </a:solidFill>
              </a:rPr>
              <a:t>	Poll Deputy       ($160)	Bilingual / Inspectors   ($165)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bg1"/>
                </a:solidFill>
              </a:rPr>
              <a:t>	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Training of Election Day Workers (FL Statute 102.014)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Poll Worker Recruitment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Hispanic and Creole speaking poll workers needed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447800"/>
            <a:ext cx="9144000" cy="4572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rgbClr val="0070C0"/>
                </a:solidFill>
              </a:rPr>
              <a:t>Who’s eligible?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/>
              <a:t>	All Broward County registered voters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How to request an absentee ballot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/>
              <a:t>	954-357-7055, 24 hours a day, 7 days a week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Deadline to request an absentee ballot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/>
              <a:t>	Wednesday prior to an election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rgbClr val="0070C0"/>
                </a:solidFill>
              </a:rPr>
              <a:t>Absentee Ballot Rejected For: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/>
              <a:t>	1.  No signature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/>
              <a:t>	2.  Late return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All </a:t>
            </a:r>
            <a:r>
              <a:rPr lang="en-US" sz="2800" dirty="0"/>
              <a:t>ballots need to be returned to the Supervisor </a:t>
            </a:r>
            <a:r>
              <a:rPr lang="en-US" sz="2800" dirty="0" smtClean="0"/>
              <a:t>of </a:t>
            </a:r>
            <a:r>
              <a:rPr lang="en-US" sz="2800" dirty="0"/>
              <a:t>Elections office by 7:00 p.m. on Election Day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Absentee Ballot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143000"/>
            <a:ext cx="8839200" cy="47244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Registered voter requests an absentee ballot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Relia</a:t>
            </a:r>
            <a:r>
              <a:rPr lang="en-US" sz="2800" dirty="0"/>
              <a:t>-Vote processes the absentee ballot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Ballot is delivered to the post office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Post office delivers ballot to the residence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Voter can mail or hand deliver the ballot to the Supervisor of Elections office by 7:00 p.m. on election night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Supervisor of Elections office receives and verifies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Ballot is tabulated on election night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Election night, the results are released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Tracking Absentee Voting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295400"/>
            <a:ext cx="8540750" cy="48037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mtClean="0"/>
              <a:t>Absentee ballot processing</a:t>
            </a:r>
          </a:p>
        </p:txBody>
      </p:sp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228600"/>
            <a:ext cx="8815388" cy="10937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</a:rPr>
              <a:t>Relia</a:t>
            </a:r>
            <a:r>
              <a:rPr lang="en-US" dirty="0">
                <a:solidFill>
                  <a:srgbClr val="FF0000"/>
                </a:solidFill>
              </a:rPr>
              <a:t>-Vote</a:t>
            </a:r>
          </a:p>
        </p:txBody>
      </p:sp>
      <p:pic>
        <p:nvPicPr>
          <p:cNvPr id="26628" name="Picture 4" descr="Pitney Bowes Roo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2514600"/>
            <a:ext cx="8229600" cy="3962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Election Process</a:t>
            </a:r>
          </a:p>
          <a:p>
            <a:pPr eaLnBrk="1" hangingPunct="1"/>
            <a:r>
              <a:rPr lang="en-US" altLang="en-US" dirty="0" smtClean="0"/>
              <a:t>Latest Election Statistics</a:t>
            </a:r>
          </a:p>
          <a:p>
            <a:pPr eaLnBrk="1" hangingPunct="1"/>
            <a:r>
              <a:rPr lang="en-US" altLang="en-US" dirty="0" smtClean="0"/>
              <a:t>2014 Election Dates</a:t>
            </a:r>
          </a:p>
          <a:p>
            <a:pPr eaLnBrk="1" hangingPunct="1"/>
            <a:r>
              <a:rPr lang="en-US" altLang="en-US" dirty="0" smtClean="0"/>
              <a:t>2014 Early Voting</a:t>
            </a:r>
          </a:p>
          <a:p>
            <a:pPr eaLnBrk="1" hangingPunct="1"/>
            <a:r>
              <a:rPr lang="en-US" altLang="en-US" dirty="0" smtClean="0"/>
              <a:t>Election Day Check-In</a:t>
            </a:r>
          </a:p>
          <a:p>
            <a:pPr eaLnBrk="1" hangingPunct="1"/>
            <a:r>
              <a:rPr lang="en-US" altLang="en-US" dirty="0" err="1" smtClean="0"/>
              <a:t>EViD</a:t>
            </a:r>
            <a:r>
              <a:rPr lang="en-US" altLang="en-US" dirty="0" smtClean="0"/>
              <a:t> Machine</a:t>
            </a:r>
          </a:p>
          <a:p>
            <a:pPr eaLnBrk="1" hangingPunct="1"/>
            <a:r>
              <a:rPr lang="en-US" altLang="en-US" dirty="0" smtClean="0"/>
              <a:t>Three Ways To Vote On Election Day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28800"/>
            <a:ext cx="83058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</a:rPr>
              <a:t>Topics for Discussion</a:t>
            </a:r>
          </a:p>
        </p:txBody>
      </p:sp>
      <p:pic>
        <p:nvPicPr>
          <p:cNvPr id="27652" name="Picture 8" descr="vote butt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8194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WordArt 10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2514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...WITH CONFIDENCE !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429000" y="381000"/>
            <a:ext cx="5715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Dr. Brenda C. Snipes</a:t>
            </a:r>
            <a:b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Broward County Supervisor of Elections </a:t>
            </a:r>
            <a:b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www.browardsoe.org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BEC446AD-02EE-46EE-9AAD-B7065168F1DC}" type="slidenum"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pPr>
                <a:defRPr/>
              </a:pPr>
              <a:t>16</a:t>
            </a:fld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Motivates You?</a:t>
            </a:r>
          </a:p>
        </p:txBody>
      </p:sp>
      <p:pic>
        <p:nvPicPr>
          <p:cNvPr id="28676" name="Picture 20" descr="SOE Seal 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66888"/>
            <a:ext cx="35655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D49ED580-64E1-4455-A3E1-71061D22A31C}" type="slidenum"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pPr>
                <a:defRPr/>
              </a:pPr>
              <a:t>2</a:t>
            </a:fld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1300"/>
            <a:ext cx="9144000" cy="10937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Election Process: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848600" cy="3886200"/>
          </a:xfrm>
          <a:gradFill rotWithShape="1">
            <a:gsLst>
              <a:gs pos="0">
                <a:srgbClr val="2A07F9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Voter Education and Outreach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Voter Registration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Candidate Qualifying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Voter Services 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Election Day Operations</a:t>
            </a:r>
            <a:endParaRPr lang="en-US" altLang="en-US" sz="240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Election Planning and Development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Information Technology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Voting Equipment Center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Current Statistics as of </a:t>
            </a:r>
            <a:r>
              <a:rPr lang="en-US" sz="2800" dirty="0" smtClean="0">
                <a:solidFill>
                  <a:srgbClr val="FF0000"/>
                </a:solidFill>
              </a:rPr>
              <a:t>September, 2014</a:t>
            </a:r>
            <a:endParaRPr lang="en-US" sz="2800" dirty="0">
              <a:solidFill>
                <a:srgbClr val="FF0000"/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/>
              <a:t>Democrats</a:t>
            </a:r>
            <a:r>
              <a:rPr lang="en-US" sz="2800" b="1" dirty="0" smtClean="0"/>
              <a:t>........................................541,822</a:t>
            </a:r>
            <a:endParaRPr lang="en-US" sz="28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/>
              <a:t>Republicans</a:t>
            </a:r>
            <a:r>
              <a:rPr lang="en-US" sz="2800" b="1" dirty="0" smtClean="0"/>
              <a:t>......................................235,223</a:t>
            </a:r>
            <a:endParaRPr lang="en-US" sz="28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/>
              <a:t>Others</a:t>
            </a:r>
            <a:r>
              <a:rPr lang="en-US" sz="2800" b="1" dirty="0" smtClean="0"/>
              <a:t>..............................................282,224</a:t>
            </a:r>
            <a:endParaRPr lang="en-US" sz="28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/>
              <a:t>Total</a:t>
            </a:r>
            <a:r>
              <a:rPr lang="en-US" sz="2800" b="1" dirty="0" smtClean="0"/>
              <a:t>..............................................1,059,269</a:t>
            </a:r>
            <a:endParaRPr lang="en-US" sz="2800" b="1" dirty="0"/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Voter </a:t>
            </a:r>
            <a:r>
              <a:rPr lang="en-US" sz="2800" dirty="0">
                <a:solidFill>
                  <a:srgbClr val="FF0000"/>
                </a:solidFill>
              </a:rPr>
              <a:t>Turnout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000" b="1" dirty="0" smtClean="0"/>
              <a:t>January </a:t>
            </a:r>
            <a:r>
              <a:rPr lang="en-US" sz="2000" b="1" dirty="0"/>
              <a:t>29, 2008......38.33%   </a:t>
            </a:r>
            <a:r>
              <a:rPr lang="en-US" sz="2000" b="1" dirty="0" smtClean="0"/>
              <a:t>       March </a:t>
            </a:r>
            <a:r>
              <a:rPr lang="en-US" sz="2000" b="1" dirty="0"/>
              <a:t>9, 2010………..9.04%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000" b="1" dirty="0" smtClean="0"/>
              <a:t>August </a:t>
            </a:r>
            <a:r>
              <a:rPr lang="en-US" sz="2000" b="1" dirty="0"/>
              <a:t>26, 2008.......11.41%   </a:t>
            </a:r>
            <a:r>
              <a:rPr lang="en-US" sz="2000" b="1" dirty="0" smtClean="0"/>
              <a:t>      August </a:t>
            </a:r>
            <a:r>
              <a:rPr lang="en-US" sz="2000" b="1" dirty="0"/>
              <a:t>24, 2010……14.93%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000" b="1" dirty="0" smtClean="0"/>
              <a:t>November </a:t>
            </a:r>
            <a:r>
              <a:rPr lang="en-US" sz="2000" b="1" dirty="0"/>
              <a:t>4, 2008....73.34%   </a:t>
            </a:r>
            <a:r>
              <a:rPr lang="en-US" sz="2000" b="1" dirty="0" smtClean="0"/>
              <a:t>       November </a:t>
            </a:r>
            <a:r>
              <a:rPr lang="en-US" sz="2000" b="1" dirty="0"/>
              <a:t>2, 2010…40.99</a:t>
            </a:r>
            <a:r>
              <a:rPr lang="en-US" sz="2000" b="1" dirty="0" smtClean="0"/>
              <a:t>%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000" b="1" dirty="0" smtClean="0"/>
              <a:t>                              January 31, 2012....21.21%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August 14, 2012......10.70%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November 6, 2012...66.85%</a:t>
            </a:r>
            <a:endParaRPr lang="en-US" sz="20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Latest Election Statistics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DDE96401-2E1C-4234-8A08-5889853A2090}" type="slidenum"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pPr>
                <a:defRPr/>
              </a:pPr>
              <a:t>4</a:t>
            </a:fld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09600"/>
            <a:ext cx="84582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2010 ELECTION DATES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5300" dirty="0" smtClean="0">
                <a:solidFill>
                  <a:srgbClr val="FF0000"/>
                </a:solidFill>
              </a:rPr>
              <a:t>2014 Election Dates</a:t>
            </a:r>
            <a:br>
              <a:rPr lang="en-US" sz="53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rgbClr val="00B0F0"/>
                </a:solidFill>
              </a:rPr>
              <a:t>November 4, 2014 General </a:t>
            </a:r>
            <a:r>
              <a:rPr lang="en-US" sz="3600" dirty="0">
                <a:solidFill>
                  <a:srgbClr val="00B0F0"/>
                </a:solidFill>
              </a:rPr>
              <a:t>Election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676400" y="381000"/>
            <a:ext cx="601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Voter I.D. Requirements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838200" y="3048000"/>
            <a:ext cx="7696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Florida driver’s license</a:t>
            </a:r>
          </a:p>
          <a:p>
            <a:pPr>
              <a:buFont typeface="Arial" charset="0"/>
              <a:buChar char="•"/>
            </a:pPr>
            <a:r>
              <a:rPr lang="en-US" altLang="en-US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Florida identification card issued by the Department of Highway Safety and Motor Vehicles</a:t>
            </a:r>
          </a:p>
          <a:p>
            <a:pPr>
              <a:buFont typeface="Arial" charset="0"/>
              <a:buChar char="•"/>
            </a:pPr>
            <a:r>
              <a:rPr lang="en-US" altLang="en-US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United States passport</a:t>
            </a:r>
          </a:p>
          <a:p>
            <a:pPr>
              <a:buFont typeface="Arial" charset="0"/>
              <a:buChar char="•"/>
            </a:pPr>
            <a:r>
              <a:rPr lang="en-US" altLang="en-US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Debit or credit card</a:t>
            </a:r>
          </a:p>
          <a:p>
            <a:pPr>
              <a:buFont typeface="Arial" charset="0"/>
              <a:buChar char="•"/>
            </a:pPr>
            <a:r>
              <a:rPr lang="en-US" altLang="en-US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Military identification</a:t>
            </a:r>
          </a:p>
          <a:p>
            <a:pPr>
              <a:buFont typeface="Arial" charset="0"/>
              <a:buChar char="•"/>
            </a:pPr>
            <a:r>
              <a:rPr lang="en-US" altLang="en-US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Student identification</a:t>
            </a:r>
          </a:p>
          <a:p>
            <a:pPr>
              <a:buFont typeface="Arial" charset="0"/>
              <a:buChar char="•"/>
            </a:pPr>
            <a:r>
              <a:rPr lang="en-US" altLang="en-US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Retirement center identification</a:t>
            </a:r>
          </a:p>
          <a:p>
            <a:pPr>
              <a:buFont typeface="Arial" charset="0"/>
              <a:buChar char="•"/>
            </a:pPr>
            <a:r>
              <a:rPr lang="en-US" altLang="en-US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Neighborhood association identification</a:t>
            </a:r>
          </a:p>
          <a:p>
            <a:pPr>
              <a:buFont typeface="Arial" charset="0"/>
              <a:buChar char="•"/>
            </a:pPr>
            <a:r>
              <a:rPr lang="en-US" altLang="en-US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Public assistance identification</a:t>
            </a:r>
          </a:p>
          <a:p>
            <a:pPr>
              <a:buFont typeface="Arial" charset="0"/>
              <a:buChar char="•"/>
            </a:pPr>
            <a:endParaRPr lang="en-US" altLang="en-US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7412" name="Picture 2" descr="C:\Users\cvazquez\AppData\Local\Microsoft\Windows\Temporary Internet Files\Content.IE5\06UFLKZG\MC9003013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1143000"/>
            <a:ext cx="18161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B9FF8980-F1AF-4C6A-BDA9-BBE57133DB5A}" type="slidenum"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pPr>
                <a:defRPr/>
              </a:pPr>
              <a:t>6</a:t>
            </a:fld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053388" cy="12493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2014 </a:t>
            </a:r>
            <a:r>
              <a:rPr lang="en-US" sz="4000" dirty="0">
                <a:solidFill>
                  <a:srgbClr val="FF0000"/>
                </a:solidFill>
              </a:rPr>
              <a:t>EARLY VOTING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9" y="1371600"/>
            <a:ext cx="9144000" cy="4343400"/>
          </a:xfr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 smtClean="0">
              <a:solidFill>
                <a:srgbClr val="2A07F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 dirty="0" smtClean="0">
                <a:solidFill>
                  <a:srgbClr val="2A07F9"/>
                </a:solidFill>
              </a:rPr>
              <a:t>November 4, 2014 General Election: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 smtClean="0">
              <a:solidFill>
                <a:srgbClr val="2A07F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rgbClr val="2A07F9"/>
                </a:solidFill>
              </a:rPr>
              <a:t>October 20, 2014 through November 2, 2014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rgbClr val="2A07F9"/>
                </a:solidFill>
              </a:rPr>
              <a:t>Monday-Friday 9:00 a.m. to 7:00 p.m.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rgbClr val="2A07F9"/>
                </a:solidFill>
              </a:rPr>
              <a:t>Saturday-Sunday 7:00 a.m. to 3:00 p.m.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682B1763-B025-4F62-BA25-FE75BA079855}" type="slidenum"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pPr>
                <a:defRPr/>
              </a:pPr>
              <a:t>7</a:t>
            </a:fld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2493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Election Day Check In</a:t>
            </a:r>
            <a:r>
              <a:rPr lang="en-US" dirty="0">
                <a:solidFill>
                  <a:srgbClr val="663300"/>
                </a:solidFill>
              </a:rPr>
              <a:t/>
            </a:r>
            <a:br>
              <a:rPr lang="en-US" dirty="0">
                <a:solidFill>
                  <a:srgbClr val="663300"/>
                </a:solidFill>
              </a:rPr>
            </a:b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4648200"/>
            <a:ext cx="6324600" cy="1905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b="1"/>
              <a:t>Serves as a check and balance to the voting process.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b="1"/>
              <a:t>Provides a complete paper trail for every step of the voter check-in process.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b="1"/>
              <a:t>Speeds up the voter check-in process, and voting experience as a whole.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b="1"/>
              <a:t>Easy-to-read touch screen keyboard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b="1"/>
              <a:t>Signature capture pad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b="1"/>
              <a:t>Magnetic stripe reader to read Florida driver licenses</a:t>
            </a:r>
          </a:p>
          <a:p>
            <a:pPr marL="365760" indent="-256032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Char char="•"/>
              <a:defRPr/>
            </a:pPr>
            <a:endParaRPr lang="en-US" sz="1600" b="1">
              <a:solidFill>
                <a:srgbClr val="FF0000"/>
              </a:solidFill>
            </a:endParaRPr>
          </a:p>
        </p:txBody>
      </p:sp>
      <p:pic>
        <p:nvPicPr>
          <p:cNvPr id="19461" name="Picture 9" descr="EViD Receipt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2133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791200" y="2352675"/>
            <a:ext cx="1854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EViD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All-In-One</a:t>
            </a:r>
          </a:p>
        </p:txBody>
      </p:sp>
      <p:pic>
        <p:nvPicPr>
          <p:cNvPr id="194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066800"/>
            <a:ext cx="42164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F2DA7485-75BB-49D2-9291-66768516E71D}" type="slidenum"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pPr>
                <a:defRPr/>
              </a:pPr>
              <a:t>8</a:t>
            </a:fld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Current Voting Process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4" name="Picture 5" descr="MCj030134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1827213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1676400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Vote in privacy booth using writing utensil provided.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3046413" y="4724400"/>
            <a:ext cx="647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voter will insert the ballot into the DS 200 optical scanning machine.</a:t>
            </a:r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61156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55434D53-D9FE-455F-819A-CFFA5A4CAF54}" type="slidenum"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pPr>
                <a:defRPr/>
              </a:pPr>
              <a:t>9</a:t>
            </a:fld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Two Ways to Vote on Election Day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for the </a:t>
            </a:r>
            <a:r>
              <a:rPr lang="en-US" sz="4000" dirty="0" smtClean="0">
                <a:solidFill>
                  <a:schemeClr val="tx1"/>
                </a:solidFill>
              </a:rPr>
              <a:t>2014 </a:t>
            </a:r>
            <a:r>
              <a:rPr lang="en-US" sz="4000" dirty="0">
                <a:solidFill>
                  <a:schemeClr val="tx1"/>
                </a:solidFill>
              </a:rPr>
              <a:t>Elections</a:t>
            </a:r>
          </a:p>
        </p:txBody>
      </p:sp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5791200" y="2057400"/>
            <a:ext cx="2438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Touchscreen</a:t>
            </a:r>
          </a:p>
        </p:txBody>
      </p:sp>
      <p:sp>
        <p:nvSpPr>
          <p:cNvPr id="21509" name="WordArt 7"/>
          <p:cNvSpPr>
            <a:spLocks noChangeArrowheads="1" noChangeShapeType="1" noTextEdit="1"/>
          </p:cNvSpPr>
          <p:nvPr/>
        </p:nvSpPr>
        <p:spPr bwMode="auto">
          <a:xfrm>
            <a:off x="1295400" y="2133600"/>
            <a:ext cx="2590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Paper Ballot</a:t>
            </a:r>
          </a:p>
        </p:txBody>
      </p:sp>
      <p:sp>
        <p:nvSpPr>
          <p:cNvPr id="21510" name="WordArt 8"/>
          <p:cNvSpPr>
            <a:spLocks noChangeArrowheads="1" noChangeShapeType="1" noTextEdit="1"/>
          </p:cNvSpPr>
          <p:nvPr/>
        </p:nvSpPr>
        <p:spPr bwMode="auto">
          <a:xfrm>
            <a:off x="5791200" y="5867400"/>
            <a:ext cx="2438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iVotronic</a:t>
            </a:r>
          </a:p>
        </p:txBody>
      </p:sp>
      <p:sp>
        <p:nvSpPr>
          <p:cNvPr id="21511" name="WordArt 9"/>
          <p:cNvSpPr>
            <a:spLocks noChangeArrowheads="1" noChangeShapeType="1" noTextEdit="1"/>
          </p:cNvSpPr>
          <p:nvPr/>
        </p:nvSpPr>
        <p:spPr bwMode="auto">
          <a:xfrm>
            <a:off x="1417638" y="5410200"/>
            <a:ext cx="2438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DS 200 Scanner</a:t>
            </a:r>
          </a:p>
        </p:txBody>
      </p:sp>
      <p:sp>
        <p:nvSpPr>
          <p:cNvPr id="21512" name="WordArt 10"/>
          <p:cNvSpPr>
            <a:spLocks noChangeArrowheads="1" noChangeShapeType="1" noTextEdit="1"/>
          </p:cNvSpPr>
          <p:nvPr/>
        </p:nvSpPr>
        <p:spPr bwMode="auto">
          <a:xfrm>
            <a:off x="4572000" y="3276600"/>
            <a:ext cx="457200" cy="309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or</a:t>
            </a:r>
          </a:p>
        </p:txBody>
      </p:sp>
      <p:sp>
        <p:nvSpPr>
          <p:cNvPr id="21513" name="WordArt 13"/>
          <p:cNvSpPr>
            <a:spLocks noChangeArrowheads="1" noChangeShapeType="1" noTextEdit="1"/>
          </p:cNvSpPr>
          <p:nvPr/>
        </p:nvSpPr>
        <p:spPr bwMode="auto">
          <a:xfrm>
            <a:off x="5638800" y="5410200"/>
            <a:ext cx="27051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ADA Compatible</a:t>
            </a:r>
          </a:p>
        </p:txBody>
      </p:sp>
      <p:pic>
        <p:nvPicPr>
          <p:cNvPr id="215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743200"/>
            <a:ext cx="32258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2614613"/>
            <a:ext cx="27051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lue strands design template">
  <a:themeElements>
    <a:clrScheme name="Blue strands design template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Blue strand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strands design template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6">
        <a:dk1>
          <a:srgbClr val="3366CC"/>
        </a:dk1>
        <a:lt1>
          <a:srgbClr val="008080"/>
        </a:lt1>
        <a:dk2>
          <a:srgbClr val="3399FF"/>
        </a:dk2>
        <a:lt2>
          <a:srgbClr val="005A58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49230</TotalTime>
  <Words>508</Words>
  <Application>Microsoft Office PowerPoint</Application>
  <PresentationFormat>On-screen Show (4:3)</PresentationFormat>
  <Paragraphs>160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Blue strands design template</vt:lpstr>
      <vt:lpstr>1_Custom Design</vt:lpstr>
      <vt:lpstr>2_Custom Design</vt:lpstr>
      <vt:lpstr>Concourse</vt:lpstr>
      <vt:lpstr>PowerPoint Presentation</vt:lpstr>
      <vt:lpstr>Election Process:</vt:lpstr>
      <vt:lpstr>Latest Election Statistics</vt:lpstr>
      <vt:lpstr>2010 ELECTION DATES     2014 Election Dates   November 4, 2014 General Election</vt:lpstr>
      <vt:lpstr>PowerPoint Presentation</vt:lpstr>
      <vt:lpstr>2014 EARLY VOTING </vt:lpstr>
      <vt:lpstr>Election Day Check In </vt:lpstr>
      <vt:lpstr>Current Voting Process </vt:lpstr>
      <vt:lpstr>Two Ways to Vote on Election Day for the 2014 Elections</vt:lpstr>
      <vt:lpstr>PowerPoint Presentation</vt:lpstr>
      <vt:lpstr>Election Day Operations</vt:lpstr>
      <vt:lpstr>Absentee Ballot</vt:lpstr>
      <vt:lpstr>Tracking Absentee Voting</vt:lpstr>
      <vt:lpstr>Relia-Vote</vt:lpstr>
      <vt:lpstr>Topics for Discussion</vt:lpstr>
      <vt:lpstr>What Motivates You?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Gino Herring</dc:creator>
  <cp:lastModifiedBy>Stilson, Louise</cp:lastModifiedBy>
  <cp:revision>154</cp:revision>
  <cp:lastPrinted>2014-09-09T20:35:41Z</cp:lastPrinted>
  <dcterms:created xsi:type="dcterms:W3CDTF">2007-07-13T15:14:54Z</dcterms:created>
  <dcterms:modified xsi:type="dcterms:W3CDTF">2014-09-11T20:17:54Z</dcterms:modified>
</cp:coreProperties>
</file>